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01E83-6CA4-435E-A4E9-2B3205569F7B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4" name="Skyggnumyndastaðgengill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Minnispunktastaðgengill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BAFC5-9126-4B89-A5A4-FD425A38DE2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0317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5BA1E-E207-438C-B9EC-81DD69220224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9225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028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6449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6897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64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5464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0562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5" name="Textastaðgengill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6" name="Staðgengill efn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7" name="Dagsetningarstaðgengil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8" name="Síðufótarstaðgengil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4611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372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3" name="Síðufótarstaðgengil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5312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096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Myndastaðgengill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7653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9533-B7BA-427E-BA9B-9449601A8671}" type="datetimeFigureOut">
              <a:rPr lang="is-IS" smtClean="0"/>
              <a:t>7.1.2014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FB76-980F-4EDA-9323-9332B3E453C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5141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gs.i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mtClean="0">
                <a:ea typeface="Cambria"/>
                <a:cs typeface="Times New Roman"/>
              </a:rPr>
              <a:t>Kjarasamningar</a:t>
            </a:r>
            <a:r>
              <a:rPr lang="en-US" dirty="0" smtClean="0">
                <a:ea typeface="Cambria"/>
                <a:cs typeface="Times New Roman"/>
              </a:rPr>
              <a:t> </a:t>
            </a:r>
            <a:r>
              <a:rPr lang="en-US" dirty="0">
                <a:ea typeface="Cambria"/>
                <a:cs typeface="Times New Roman"/>
              </a:rPr>
              <a:t>SGS og SA 2013</a:t>
            </a:r>
            <a:r>
              <a:rPr lang="is-IS" sz="1800" dirty="0">
                <a:latin typeface="Cambria"/>
                <a:ea typeface="Cambria"/>
                <a:cs typeface="Times New Roman"/>
              </a:rPr>
              <a:t/>
            </a:r>
            <a:br>
              <a:rPr lang="is-IS" sz="1800" dirty="0">
                <a:latin typeface="Cambria"/>
                <a:ea typeface="Cambria"/>
                <a:cs typeface="Times New Roman"/>
              </a:rPr>
            </a:br>
            <a:r>
              <a:rPr lang="en-US" sz="3600" dirty="0">
                <a:ea typeface="Cambria"/>
                <a:cs typeface="Times New Roman"/>
              </a:rPr>
              <a:t>- </a:t>
            </a:r>
            <a:r>
              <a:rPr lang="en-US" sz="3600" dirty="0" err="1">
                <a:ea typeface="Cambria"/>
                <a:cs typeface="Times New Roman"/>
              </a:rPr>
              <a:t>kynningarefni</a:t>
            </a:r>
            <a:r>
              <a:rPr lang="en-US" sz="3600" dirty="0">
                <a:ea typeface="Cambria"/>
                <a:cs typeface="Times New Roman"/>
              </a:rPr>
              <a:t> -</a:t>
            </a:r>
            <a:endParaRPr lang="is-IS" sz="1800" dirty="0">
              <a:effectLst/>
              <a:latin typeface="Cambria"/>
              <a:ea typeface="Cambria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437112"/>
            <a:ext cx="6872808" cy="1752600"/>
          </a:xfrm>
        </p:spPr>
        <p:txBody>
          <a:bodyPr>
            <a:normAutofit/>
          </a:bodyPr>
          <a:lstStyle/>
          <a:p>
            <a:endParaRPr lang="is-IS" sz="2400" dirty="0" smtClean="0"/>
          </a:p>
          <a:p>
            <a:r>
              <a:rPr lang="is-IS" sz="2400" smtClean="0"/>
              <a:t>Janúar </a:t>
            </a:r>
            <a:r>
              <a:rPr lang="is-IS" sz="2400" dirty="0" smtClean="0"/>
              <a:t>2014</a:t>
            </a:r>
            <a:endParaRPr lang="is-IS" sz="2400" dirty="0"/>
          </a:p>
          <a:p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31492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dirty="0" smtClean="0"/>
              <a:t>Að lokum…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Nýjan kjarasamning SGS og SA, </a:t>
            </a:r>
            <a:r>
              <a:rPr lang="is-IS" dirty="0" err="1" smtClean="0"/>
              <a:t>ýtarlegra</a:t>
            </a:r>
            <a:r>
              <a:rPr lang="is-IS" dirty="0" smtClean="0"/>
              <a:t> kynningarefni og fleiri gagnlegar upplýsingar má nálgast á vefsíðu SGS – </a:t>
            </a:r>
            <a:r>
              <a:rPr lang="is-IS" dirty="0" err="1" smtClean="0">
                <a:hlinkClick r:id="rId2"/>
              </a:rPr>
              <a:t>www.sgs.is</a:t>
            </a:r>
            <a:endParaRPr lang="is-IS" dirty="0" smtClean="0"/>
          </a:p>
          <a:p>
            <a:pPr marL="0" indent="0">
              <a:buNone/>
            </a:pPr>
            <a:endParaRPr lang="is-IS" dirty="0" smtClean="0"/>
          </a:p>
          <a:p>
            <a:r>
              <a:rPr lang="is-IS" i="1" dirty="0" smtClean="0"/>
              <a:t>&lt;Nafn félagsins&gt; </a:t>
            </a:r>
            <a:r>
              <a:rPr lang="is-IS" dirty="0" smtClean="0"/>
              <a:t>hvetur félagsmenn til </a:t>
            </a:r>
            <a:r>
              <a:rPr lang="is-IS" dirty="0"/>
              <a:t>að kynna sér samninginn vel og taka þátt í </a:t>
            </a:r>
            <a:r>
              <a:rPr lang="is-IS" dirty="0" smtClean="0"/>
              <a:t>atkvæðagreiðslunni!</a:t>
            </a:r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9955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dirty="0" smtClean="0"/>
              <a:t>Kjarasamningar 2013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Samningurinn var undirritaður 21. desember síðast liðinn.</a:t>
            </a:r>
          </a:p>
          <a:p>
            <a:r>
              <a:rPr lang="is-IS" dirty="0" smtClean="0"/>
              <a:t>Langur aðdragandi og mikill undirbúningur að baki.</a:t>
            </a:r>
          </a:p>
          <a:p>
            <a:r>
              <a:rPr lang="is-IS" dirty="0" smtClean="0"/>
              <a:t>Samningurinn gildir í eitt ár (frá </a:t>
            </a:r>
            <a:r>
              <a:rPr lang="is-IS" dirty="0"/>
              <a:t>1. janúar til 31. desember </a:t>
            </a:r>
            <a:r>
              <a:rPr lang="is-IS" dirty="0" smtClean="0"/>
              <a:t>2014).</a:t>
            </a:r>
          </a:p>
          <a:p>
            <a:r>
              <a:rPr lang="is-IS" dirty="0" smtClean="0"/>
              <a:t>Aðfarasamningur: Samningur til skamms tíma með ásetningi að gera næst langtímasamning á styrkum stoðum (þjóðarsátt).</a:t>
            </a:r>
          </a:p>
        </p:txBody>
      </p:sp>
    </p:spTree>
    <p:extLst>
      <p:ext uri="{BB962C8B-B14F-4D97-AF65-F5344CB8AC3E}">
        <p14:creationId xmlns:p14="http://schemas.microsoft.com/office/powerpoint/2010/main" val="12538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s-IS" dirty="0"/>
              <a:t>Helstu atriði í kjarasamningi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SGS og SA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sz="2400" dirty="0"/>
              <a:t>Lægstu laun eru hækkuð hlutfallslega umfram önnur laun</a:t>
            </a:r>
            <a:r>
              <a:rPr lang="is-IS" sz="2400" dirty="0" smtClean="0"/>
              <a:t>.</a:t>
            </a:r>
          </a:p>
          <a:p>
            <a:endParaRPr lang="is-IS" sz="2400" dirty="0" smtClean="0"/>
          </a:p>
          <a:p>
            <a:r>
              <a:rPr lang="is-IS" sz="2400" dirty="0" smtClean="0"/>
              <a:t>Allir </a:t>
            </a:r>
            <a:r>
              <a:rPr lang="is-IS" sz="2400" dirty="0"/>
              <a:t>sem eru á taxtalaunum fá hækkun frá 9.560 upp í 10.100. Þeir sem eru ekki á taxta fá að lágmarki 8.000 kr. eða 2.80% hækkun. </a:t>
            </a:r>
            <a:endParaRPr lang="is-IS" sz="2400" dirty="0" smtClean="0"/>
          </a:p>
          <a:p>
            <a:endParaRPr lang="is-IS" sz="2400" dirty="0"/>
          </a:p>
          <a:p>
            <a:r>
              <a:rPr lang="is-IS" sz="2400" dirty="0" smtClean="0"/>
              <a:t>Bónus</a:t>
            </a:r>
            <a:r>
              <a:rPr lang="is-IS" sz="2400" dirty="0"/>
              <a:t>, </a:t>
            </a:r>
            <a:r>
              <a:rPr lang="is-IS" sz="2400" dirty="0" err="1"/>
              <a:t>premíur</a:t>
            </a:r>
            <a:r>
              <a:rPr lang="is-IS" sz="2400" dirty="0"/>
              <a:t> og ákvæðisvinnukerfi hækka um 2,80</a:t>
            </a:r>
            <a:r>
              <a:rPr lang="is-IS" sz="2400" dirty="0" smtClean="0"/>
              <a:t>%.</a:t>
            </a:r>
          </a:p>
          <a:p>
            <a:endParaRPr lang="is-IS" sz="2400" dirty="0" smtClean="0"/>
          </a:p>
          <a:p>
            <a:r>
              <a:rPr lang="is-IS" sz="2400" dirty="0" smtClean="0"/>
              <a:t>Umfram </a:t>
            </a:r>
            <a:r>
              <a:rPr lang="is-IS" sz="2400" dirty="0"/>
              <a:t>kauphækkanir var samið um bakvaktir fólks í ferðaþjónustu, ákvæði um vinnufatnað var styrkt og staðfest aukið framlag atvinnurekenda í fræðslusjóði.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3442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s-IS" dirty="0"/>
              <a:t>Helstu atriði í kjarasamningi </a:t>
            </a:r>
            <a:br>
              <a:rPr lang="is-IS" dirty="0"/>
            </a:br>
            <a:r>
              <a:rPr lang="is-IS" dirty="0"/>
              <a:t>SGS og </a:t>
            </a:r>
            <a:r>
              <a:rPr lang="is-IS" dirty="0" smtClean="0"/>
              <a:t>SA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sz="2000" b="1" smtClean="0"/>
              <a:t>Almenn launahækkun</a:t>
            </a:r>
            <a:endParaRPr lang="is-IS" sz="2000" dirty="0"/>
          </a:p>
          <a:p>
            <a:pPr marL="0" indent="0">
              <a:buNone/>
            </a:pPr>
            <a:r>
              <a:rPr lang="is-IS" sz="2000" dirty="0"/>
              <a:t>1. janúar 2014 skulu laun og kauptaxtar hækka um 2,8%, </a:t>
            </a:r>
            <a:r>
              <a:rPr lang="is-IS" sz="2000" dirty="0" err="1"/>
              <a:t>þó</a:t>
            </a:r>
            <a:r>
              <a:rPr lang="is-IS" sz="2000" dirty="0"/>
              <a:t> að lágmarki kr. </a:t>
            </a:r>
            <a:r>
              <a:rPr lang="is-IS" sz="2000"/>
              <a:t>8.000 á mánuði fyrir dagvinnu miðað við fullt starf. Aðrir kjaratengdir liðir hækka um 2,8% á sama tíma.</a:t>
            </a:r>
          </a:p>
          <a:p>
            <a:pPr marL="0" indent="0">
              <a:buNone/>
            </a:pPr>
            <a:r>
              <a:rPr lang="is-IS" sz="2000"/>
              <a:t> </a:t>
            </a:r>
          </a:p>
          <a:p>
            <a:pPr marL="0" indent="0">
              <a:buNone/>
            </a:pPr>
            <a:r>
              <a:rPr lang="is-IS" sz="2000" b="1"/>
              <a:t>Sérstök hækkun kauptaxta kr. 230.000 og lægri</a:t>
            </a:r>
            <a:endParaRPr lang="is-IS" sz="2000"/>
          </a:p>
          <a:p>
            <a:pPr marL="0" indent="0">
              <a:buNone/>
            </a:pPr>
            <a:r>
              <a:rPr lang="is-IS" sz="2000"/>
              <a:t>Kauptaxtar undir 230.000 kr. á mánuði hækka sérstaklega um jafnvirði eins launaflokks. Launaflokkur 1, byrjunarlaun, hækkar um kr. 9.565 og launaflokkur 17 , eftir sjö ár, hækkar um kr. 10.107</a:t>
            </a:r>
          </a:p>
          <a:p>
            <a:pPr marL="0" indent="0">
              <a:buNone/>
            </a:pPr>
            <a:r>
              <a:rPr lang="is-IS" sz="2000"/>
              <a:t> </a:t>
            </a:r>
          </a:p>
          <a:p>
            <a:pPr marL="0" indent="0">
              <a:buNone/>
            </a:pPr>
            <a:r>
              <a:rPr lang="is-IS" sz="2000" b="1"/>
              <a:t>Lágmarkstekjur fyrir fullt starf </a:t>
            </a:r>
            <a:endParaRPr lang="is-IS" sz="2000"/>
          </a:p>
          <a:p>
            <a:pPr marL="0" indent="0">
              <a:buNone/>
            </a:pPr>
            <a:r>
              <a:rPr lang="is-IS" sz="2000"/>
              <a:t>Frá 1. janúar 2014 verður lágmarkstekjutrygging kr. 214.000 á mánuði fyrir starfsmenn 18 ára og eldri sem starfað hafa fjóra mánuði samfellt hjá sama fyrirtæki.</a:t>
            </a:r>
          </a:p>
        </p:txBody>
      </p:sp>
    </p:spTree>
    <p:extLst>
      <p:ext uri="{BB962C8B-B14F-4D97-AF65-F5344CB8AC3E}">
        <p14:creationId xmlns:p14="http://schemas.microsoft.com/office/powerpoint/2010/main" val="12106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s-IS" dirty="0"/>
              <a:t>Helstu atriði í kjarasamningi </a:t>
            </a:r>
            <a:br>
              <a:rPr lang="is-IS" dirty="0"/>
            </a:br>
            <a:r>
              <a:rPr lang="is-IS" dirty="0"/>
              <a:t>SGS og </a:t>
            </a:r>
            <a:r>
              <a:rPr lang="is-IS" dirty="0" smtClean="0"/>
              <a:t>SA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s-IS" sz="2400" b="1" smtClean="0"/>
          </a:p>
          <a:p>
            <a:pPr lvl="0"/>
            <a:r>
              <a:rPr lang="is-IS" sz="2400" b="1" smtClean="0"/>
              <a:t>Orlofsuppbót</a:t>
            </a:r>
            <a:r>
              <a:rPr lang="is-IS" sz="2400" smtClean="0"/>
              <a:t> </a:t>
            </a:r>
            <a:r>
              <a:rPr lang="is-IS" sz="2400" dirty="0"/>
              <a:t>miðað við fullt starf á árinu </a:t>
            </a:r>
            <a:r>
              <a:rPr lang="is-IS" sz="2400"/>
              <a:t>2014 </a:t>
            </a:r>
            <a:r>
              <a:rPr lang="is-IS" sz="2400" smtClean="0"/>
              <a:t>verður </a:t>
            </a:r>
            <a:r>
              <a:rPr lang="is-IS" sz="2400" dirty="0"/>
              <a:t>kr</a:t>
            </a:r>
            <a:r>
              <a:rPr lang="is-IS" sz="2400"/>
              <a:t>. </a:t>
            </a:r>
            <a:r>
              <a:rPr lang="is-IS" sz="2400" smtClean="0"/>
              <a:t>29.500.</a:t>
            </a:r>
            <a:endParaRPr lang="is-IS" sz="2400"/>
          </a:p>
          <a:p>
            <a:pPr marL="0" indent="0">
              <a:buNone/>
            </a:pPr>
            <a:r>
              <a:rPr lang="is-IS" sz="2400"/>
              <a:t> </a:t>
            </a:r>
          </a:p>
          <a:p>
            <a:pPr lvl="0"/>
            <a:r>
              <a:rPr lang="is-IS" sz="2400" b="1"/>
              <a:t>Desemberuppbót</a:t>
            </a:r>
            <a:r>
              <a:rPr lang="is-IS" sz="2400"/>
              <a:t> miðað við fullt starf á árinu 2014 verður kr. </a:t>
            </a:r>
            <a:r>
              <a:rPr lang="is-IS" sz="2400" smtClean="0"/>
              <a:t>53.600.</a:t>
            </a:r>
            <a:endParaRPr lang="is-IS" sz="2400"/>
          </a:p>
          <a:p>
            <a:pPr marL="0" indent="0">
              <a:buNone/>
            </a:pPr>
            <a:endParaRPr lang="is-IS" sz="2400"/>
          </a:p>
          <a:p>
            <a:pPr lvl="0"/>
            <a:r>
              <a:rPr lang="is-IS" sz="2400"/>
              <a:t>Staðfest var launahækkun fiskvinnslufólks. Eftir tvö námskeið tekur það laun eftir launaflokki 9 að lágmarki.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131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s-IS" dirty="0" err="1" smtClean="0"/>
              <a:t>Ný</a:t>
            </a:r>
            <a:r>
              <a:rPr lang="is-IS" dirty="0" smtClean="0"/>
              <a:t> launatafla</a:t>
            </a:r>
            <a:endParaRPr lang="is-IS" dirty="0"/>
          </a:p>
        </p:txBody>
      </p:sp>
      <p:graphicFrame>
        <p:nvGraphicFramePr>
          <p:cNvPr id="4" name="Staðgengill efn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851338"/>
              </p:ext>
            </p:extLst>
          </p:nvPr>
        </p:nvGraphicFramePr>
        <p:xfrm>
          <a:off x="1115616" y="1124744"/>
          <a:ext cx="6488042" cy="556985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91626"/>
                <a:gridCol w="135298"/>
                <a:gridCol w="1092730"/>
                <a:gridCol w="967097"/>
                <a:gridCol w="967097"/>
                <a:gridCol w="967097"/>
                <a:gridCol w="967097"/>
              </a:tblGrid>
              <a:tr h="229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Mánaðarkaup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Samkvæmt samningi SA og SGS frá 21. desember 2013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293257"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 dirty="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Byrjunarlaun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Eftir 1 ár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Eftir 3 ár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Eftir 5 ár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Eftir 7 ár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201.317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202.905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204.517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206.153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207.814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202.905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204.517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206.153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207.814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209.500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3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204.517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206.153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207.814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209.500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211.211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4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206.153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207.814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209.500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211.211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212.948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5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207.814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209.500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211.211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212.948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214.711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6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209.500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211.211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212.948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214.711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216.500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7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211.211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212.948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214.711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216.500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218.316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8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212.948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214.711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216.500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218.316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220.159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9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214.711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216.500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218.316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220.159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222.030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10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216.500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218.316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220.159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222.030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223.928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11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218.316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220.159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222.030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223.928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225.856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12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220.159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222.030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223.928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225.856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227.812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13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222.030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223.928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225.856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227.812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229.798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14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223.928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225.856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227.812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229.798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231.814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15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225.856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227.812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229.798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231.814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233.859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16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227.812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229.798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231.814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233.859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235.936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17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229.798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231.814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233.859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235.936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238.043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18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231.814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233.859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235.936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238.043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240.182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19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233.859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235.936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238.043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240.182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242.354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20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235.936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238.043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240.182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242.354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244.558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21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238.043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240.182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242.354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244.558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246.795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22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240.182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242.354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244.558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246.795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249.065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23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endParaRPr lang="is-IS" sz="1000">
                        <a:effectLst/>
                        <a:latin typeface="Cambria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242.354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244.558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246.795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249.065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251.370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  <a:tr h="19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Launaflokkur 24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 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244.558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246.795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249.065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251.370</a:t>
                      </a:r>
                      <a:endParaRPr lang="is-IS" sz="1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253.709</a:t>
                      </a:r>
                      <a:endParaRPr lang="is-I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7649" marR="3764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8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Krónutöluhækkanir </a:t>
            </a:r>
            <a:r>
              <a:rPr lang="is-IS" dirty="0"/>
              <a:t>til þeirra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sem </a:t>
            </a:r>
            <a:r>
              <a:rPr lang="is-IS" dirty="0"/>
              <a:t>eru á launatöxtum</a:t>
            </a:r>
            <a:br>
              <a:rPr lang="is-IS" dirty="0"/>
            </a:br>
            <a:endParaRPr lang="is-IS" dirty="0"/>
          </a:p>
        </p:txBody>
      </p:sp>
      <p:graphicFrame>
        <p:nvGraphicFramePr>
          <p:cNvPr id="4" name="Staðgengill efn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1482"/>
              </p:ext>
            </p:extLst>
          </p:nvPr>
        </p:nvGraphicFramePr>
        <p:xfrm>
          <a:off x="1475656" y="1389888"/>
          <a:ext cx="6192687" cy="54681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52368"/>
                <a:gridCol w="1258445"/>
                <a:gridCol w="968244"/>
                <a:gridCol w="1064524"/>
                <a:gridCol w="1064524"/>
                <a:gridCol w="384582"/>
              </a:tblGrid>
              <a:tr h="191140">
                <a:tc>
                  <a:txBody>
                    <a:bodyPr/>
                    <a:lstStyle/>
                    <a:p>
                      <a:endParaRPr lang="is-IS" sz="500" dirty="0">
                        <a:effectLst/>
                        <a:latin typeface="Cambria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Byrjunarlaun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Eftir 1 ár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Eftir 3 ár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Eftir 5 ár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Eftir 7 ár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9.565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9.588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9.612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9.636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9.661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9.588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9.612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9.636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9.661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9.686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3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9.612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9.636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9.661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9.686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9.711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4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9.636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9.661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9.686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9.711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9.737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5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9.661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9.686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9.711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9.737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9.763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6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9.686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9.711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9.737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9.763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9.789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7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9.711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9.737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9.763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9.789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9.816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8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9.737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9.763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9.789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9.816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9.843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9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9.763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9.789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9.816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9.843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9.871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10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9.789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9.816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9.843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9.871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9.898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11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9.816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9.843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9.871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9.898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9.928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12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9.843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9.871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9.898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9.928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9.956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13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9.871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9.898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9.928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9.956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9.986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14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9.898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9.928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9.956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9.986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10.016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15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9.928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9.956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9.986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10.016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10.045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16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9.956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9.986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10.016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10.045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10.077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17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9.986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10.016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10.045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10.077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10.107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18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10.016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10.045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10.077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10.107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10.139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19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10.045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10.077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10.107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10.139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10.172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20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10.077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10.107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10.139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10.172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10.204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21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10.107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10.139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10.172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10.204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10.237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22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10.139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10.172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10.204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10.237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10.270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effectLst/>
                        </a:rPr>
                        <a:t>Launaflokkur 23</a:t>
                      </a:r>
                      <a:endParaRPr lang="is-I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10.172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10.204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10.237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10.270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10.305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  <a:tr h="19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</a:rPr>
                        <a:t>Launaflokkur 24</a:t>
                      </a:r>
                      <a:endParaRPr lang="is-I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10.204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10.237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>
                          <a:effectLst/>
                        </a:rPr>
                        <a:t>10.270</a:t>
                      </a:r>
                      <a:endParaRPr lang="is-IS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10.305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dirty="0">
                          <a:effectLst/>
                        </a:rPr>
                        <a:t>10.339</a:t>
                      </a:r>
                      <a:endParaRPr lang="is-IS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0368" marR="2036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3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s-IS" dirty="0"/>
              <a:t>Helstu atriði í kjarasamningi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ASÍ og SA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400" dirty="0" smtClean="0"/>
              <a:t>Sérstakar </a:t>
            </a:r>
            <a:r>
              <a:rPr lang="en-AU" sz="2400" dirty="0" err="1"/>
              <a:t>a</a:t>
            </a:r>
            <a:r>
              <a:rPr lang="en-AU" sz="2400" dirty="0" err="1" smtClean="0"/>
              <a:t>ðgerðir</a:t>
            </a:r>
            <a:r>
              <a:rPr lang="en-AU" sz="2400" dirty="0" smtClean="0"/>
              <a:t> </a:t>
            </a:r>
            <a:r>
              <a:rPr lang="en-AU" sz="2400" dirty="0"/>
              <a:t>til </a:t>
            </a:r>
            <a:r>
              <a:rPr lang="en-AU" sz="2400" dirty="0" err="1"/>
              <a:t>stuðnings</a:t>
            </a:r>
            <a:r>
              <a:rPr lang="en-AU" sz="2400" dirty="0"/>
              <a:t> </a:t>
            </a:r>
            <a:r>
              <a:rPr lang="en-AU" sz="2400" dirty="0" err="1" smtClean="0"/>
              <a:t>kaupmætti</a:t>
            </a:r>
            <a:r>
              <a:rPr lang="en-AU" sz="2400" dirty="0" smtClean="0"/>
              <a:t>.</a:t>
            </a:r>
          </a:p>
          <a:p>
            <a:endParaRPr lang="is-IS" sz="2400" dirty="0" smtClean="0"/>
          </a:p>
          <a:p>
            <a:r>
              <a:rPr lang="is-IS" sz="2400" dirty="0" err="1" smtClean="0"/>
              <a:t>Nýtt</a:t>
            </a:r>
            <a:r>
              <a:rPr lang="is-IS" sz="2400" dirty="0" smtClean="0"/>
              <a:t> </a:t>
            </a:r>
            <a:r>
              <a:rPr lang="is-IS" sz="2400" dirty="0"/>
              <a:t>íslenskt </a:t>
            </a:r>
            <a:r>
              <a:rPr lang="is-IS" sz="2400" dirty="0" smtClean="0"/>
              <a:t>samningalíkan.</a:t>
            </a:r>
          </a:p>
          <a:p>
            <a:endParaRPr lang="is-IS" sz="2400" dirty="0" smtClean="0"/>
          </a:p>
          <a:p>
            <a:r>
              <a:rPr lang="is-IS" sz="2400" dirty="0" smtClean="0"/>
              <a:t>Viðræðuáætlun vegna langtímasamninga.</a:t>
            </a:r>
          </a:p>
          <a:p>
            <a:endParaRPr lang="is-IS" sz="2400" dirty="0" smtClean="0"/>
          </a:p>
          <a:p>
            <a:r>
              <a:rPr lang="is-IS" sz="2400" dirty="0" smtClean="0"/>
              <a:t>Breytt </a:t>
            </a:r>
            <a:r>
              <a:rPr lang="is-IS" sz="2400" dirty="0"/>
              <a:t>ákvæði kjarasamninga vegna </a:t>
            </a:r>
            <a:r>
              <a:rPr lang="is-IS" sz="2400" dirty="0" smtClean="0"/>
              <a:t>veikinda </a:t>
            </a:r>
            <a:r>
              <a:rPr lang="is-IS" sz="2400" dirty="0"/>
              <a:t>og </a:t>
            </a:r>
            <a:r>
              <a:rPr lang="is-IS" sz="2400" dirty="0" smtClean="0"/>
              <a:t>slysa </a:t>
            </a:r>
            <a:r>
              <a:rPr lang="is-IS" sz="2400" dirty="0"/>
              <a:t>í orlofi, </a:t>
            </a:r>
            <a:r>
              <a:rPr lang="is-IS" sz="2400" dirty="0" smtClean="0"/>
              <a:t>skriflegrar staðfestingar ráðningar o.fl.</a:t>
            </a:r>
            <a:endParaRPr lang="is-IS" sz="2400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893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dirty="0"/>
              <a:t>Hvernig greiði ég atkvæði? 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400" dirty="0" smtClean="0"/>
              <a:t>Ef </a:t>
            </a:r>
            <a:r>
              <a:rPr lang="is-IS" sz="2400" dirty="0" err="1"/>
              <a:t>þú</a:t>
            </a:r>
            <a:r>
              <a:rPr lang="is-IS" sz="2400" dirty="0"/>
              <a:t> tekur laun samkvæmt kjarasamningi SGS og SA á hinum almenna vinnumarkaði ertu með atkvæðisrétt. </a:t>
            </a:r>
            <a:endParaRPr lang="is-IS" sz="2400" dirty="0" smtClean="0"/>
          </a:p>
          <a:p>
            <a:endParaRPr lang="is-IS" sz="2400" dirty="0"/>
          </a:p>
          <a:p>
            <a:r>
              <a:rPr lang="is-IS" sz="2400" i="1" dirty="0" smtClean="0"/>
              <a:t>&lt;Upplýsingar um tilhögun atkvæðagreiðslunnar </a:t>
            </a:r>
            <a:r>
              <a:rPr lang="is-IS" sz="2400" i="1" dirty="0" err="1" smtClean="0"/>
              <a:t>hjá</a:t>
            </a:r>
            <a:r>
              <a:rPr lang="is-IS" sz="2400" i="1" dirty="0" smtClean="0"/>
              <a:t> félaginu&gt;</a:t>
            </a:r>
            <a:endParaRPr lang="is-IS" sz="2400" i="1" dirty="0"/>
          </a:p>
          <a:p>
            <a:endParaRPr lang="is-IS" dirty="0"/>
          </a:p>
        </p:txBody>
      </p:sp>
      <p:pic>
        <p:nvPicPr>
          <p:cNvPr id="1026" name="Picture 2" descr="http://www.instantnewsfortbend.com/wp-content/uploads/2010/10/Voting-Imag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847958"/>
            <a:ext cx="1810881" cy="161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0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675</Words>
  <Application>Microsoft Office PowerPoint</Application>
  <PresentationFormat>On-screen Show (4:3)</PresentationFormat>
  <Paragraphs>363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þema</vt:lpstr>
      <vt:lpstr>Kjarasamningar SGS og SA 2013 - kynningarefni -</vt:lpstr>
      <vt:lpstr>Kjarasamningar 2013</vt:lpstr>
      <vt:lpstr>Helstu atriði í kjarasamningi  SGS og SA</vt:lpstr>
      <vt:lpstr>Helstu atriði í kjarasamningi  SGS og SA</vt:lpstr>
      <vt:lpstr>Helstu atriði í kjarasamningi  SGS og SA</vt:lpstr>
      <vt:lpstr>Ný launatafla</vt:lpstr>
      <vt:lpstr> Krónutöluhækkanir til þeirra  sem eru á launatöxtum </vt:lpstr>
      <vt:lpstr>Helstu atriði í kjarasamningi  ASÍ og SA</vt:lpstr>
      <vt:lpstr>Hvernig greiði ég atkvæði? </vt:lpstr>
      <vt:lpstr>Að lokum…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Kjarasamningar SGS og SA 2013 - kynningarefni -</dc:title>
  <dc:creator>Árni Steinar Stefánsson</dc:creator>
  <cp:lastModifiedBy>Þór Hreinsson</cp:lastModifiedBy>
  <cp:revision>4</cp:revision>
  <dcterms:created xsi:type="dcterms:W3CDTF">2014-01-06T16:07:53Z</dcterms:created>
  <dcterms:modified xsi:type="dcterms:W3CDTF">2014-01-07T09:59:03Z</dcterms:modified>
</cp:coreProperties>
</file>